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71" r:id="rId14"/>
    <p:sldId id="274" r:id="rId15"/>
    <p:sldId id="267" r:id="rId16"/>
    <p:sldId id="272" r:id="rId17"/>
    <p:sldId id="273" r:id="rId18"/>
    <p:sldId id="268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1" autoAdjust="0"/>
    <p:restoredTop sz="94660"/>
  </p:normalViewPr>
  <p:slideViewPr>
    <p:cSldViewPr>
      <p:cViewPr varScale="1">
        <p:scale>
          <a:sx n="61" d="100"/>
          <a:sy n="61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18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6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5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03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41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47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8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222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9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3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F1058-23DA-4025-9AFB-3F26B7FBFCA5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30B35-62A4-47FD-85F0-F8F8C7EA3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5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828799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Plant Cell vs. Animal Cell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77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GOAL FOR Today: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Conduct the investigation safely and to the best of your abilities</a:t>
            </a:r>
          </a:p>
          <a:p>
            <a:r>
              <a:rPr lang="en-US" sz="3600" dirty="0" smtClean="0"/>
              <a:t>Follow all directions precisely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Start by reviewing the </a:t>
            </a:r>
            <a:r>
              <a:rPr lang="en-US" b="1" dirty="0" smtClean="0">
                <a:solidFill>
                  <a:srgbClr val="002060"/>
                </a:solidFill>
              </a:rPr>
              <a:t>safety rules. </a:t>
            </a:r>
            <a:r>
              <a:rPr lang="en-US" dirty="0" smtClean="0"/>
              <a:t>Write at least two safety rules into the handout.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83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Materials List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 Microscope</a:t>
            </a:r>
          </a:p>
          <a:p>
            <a:pPr marL="0" indent="0">
              <a:buNone/>
            </a:pPr>
            <a:r>
              <a:rPr lang="en-US" dirty="0" smtClean="0"/>
              <a:t>2 slides and 2 cover slips</a:t>
            </a:r>
          </a:p>
          <a:p>
            <a:pPr marL="0" indent="0">
              <a:buNone/>
            </a:pPr>
            <a:r>
              <a:rPr lang="en-US" dirty="0"/>
              <a:t>1</a:t>
            </a:r>
            <a:r>
              <a:rPr lang="en-US" smtClean="0"/>
              <a:t> </a:t>
            </a:r>
            <a:r>
              <a:rPr lang="en-US" dirty="0" smtClean="0"/>
              <a:t>squish bottle (water)</a:t>
            </a:r>
          </a:p>
          <a:p>
            <a:pPr marL="0" indent="0">
              <a:buNone/>
            </a:pPr>
            <a:r>
              <a:rPr lang="en-US" dirty="0" smtClean="0"/>
              <a:t>1 Tweezers</a:t>
            </a:r>
          </a:p>
          <a:p>
            <a:pPr marL="0" indent="0">
              <a:buNone/>
            </a:pPr>
            <a:r>
              <a:rPr lang="en-US" dirty="0" smtClean="0"/>
              <a:t>2 Toothpicks</a:t>
            </a:r>
          </a:p>
          <a:p>
            <a:pPr marL="0" indent="0">
              <a:buNone/>
            </a:pPr>
            <a:r>
              <a:rPr lang="en-US" dirty="0" smtClean="0"/>
              <a:t>1 set of colored pencils</a:t>
            </a:r>
          </a:p>
          <a:p>
            <a:pPr marL="0" indent="0">
              <a:buNone/>
            </a:pPr>
            <a:r>
              <a:rPr lang="en-US" dirty="0" smtClean="0"/>
              <a:t>1 Leaf</a:t>
            </a:r>
          </a:p>
          <a:p>
            <a:pPr marL="0" indent="0">
              <a:buNone/>
            </a:pPr>
            <a:r>
              <a:rPr lang="en-US" dirty="0" smtClean="0"/>
              <a:t>Methyl Blue (teacher)</a:t>
            </a:r>
          </a:p>
          <a:p>
            <a:pPr marL="0" indent="0">
              <a:buNone/>
            </a:pPr>
            <a:r>
              <a:rPr lang="en-US" dirty="0" smtClean="0"/>
              <a:t>Paper towel</a:t>
            </a:r>
          </a:p>
          <a:p>
            <a:r>
              <a:rPr lang="en-US" dirty="0" smtClean="0"/>
              <a:t>Petri dish (if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5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Safety Considerations</a:t>
            </a:r>
            <a:endParaRPr lang="en-US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of working with microscopes and glass ware!</a:t>
            </a:r>
            <a:endParaRPr lang="en-US" dirty="0"/>
          </a:p>
        </p:txBody>
      </p:sp>
      <p:pic>
        <p:nvPicPr>
          <p:cNvPr id="1027" name="Picture 3" descr="C:\Users\cbromme\AppData\Local\Microsoft\Windows\Temporary Internet Files\Content.IE5\AIHGZW0Z\1330303031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1637655" cy="1375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Goal for Today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Finish the investigation </a:t>
            </a:r>
            <a:r>
              <a:rPr lang="en-US" sz="3600" dirty="0" smtClean="0"/>
              <a:t>[follow directions on hand out]</a:t>
            </a:r>
          </a:p>
          <a:p>
            <a:r>
              <a:rPr lang="en-US" sz="3600" dirty="0" smtClean="0"/>
              <a:t>Make sure you have labeled </a:t>
            </a:r>
            <a:r>
              <a:rPr lang="en-US" sz="3600" dirty="0" smtClean="0">
                <a:solidFill>
                  <a:srgbClr val="00B0F0"/>
                </a:solidFill>
              </a:rPr>
              <a:t>drawings</a:t>
            </a:r>
            <a:r>
              <a:rPr lang="en-US" sz="3600" dirty="0" smtClean="0"/>
              <a:t> of your observations</a:t>
            </a:r>
          </a:p>
          <a:p>
            <a:r>
              <a:rPr lang="en-US" sz="3600" dirty="0" smtClean="0"/>
              <a:t>Take turns using the e-microscope </a:t>
            </a:r>
            <a:r>
              <a:rPr lang="en-US" sz="3600" dirty="0" smtClean="0">
                <a:sym typeface="Wingdings" panose="05000000000000000000" pitchFamily="2" charset="2"/>
              </a:rPr>
              <a:t>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7030A0"/>
                </a:solidFill>
              </a:rPr>
              <a:t>Work safely </a:t>
            </a:r>
            <a:r>
              <a:rPr lang="en-US" sz="3600" dirty="0" smtClean="0"/>
              <a:t>in your 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92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Goal for Today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 to the best of your ability</a:t>
            </a:r>
          </a:p>
          <a:p>
            <a:r>
              <a:rPr lang="en-US" sz="4000" dirty="0" smtClean="0"/>
              <a:t>Be responsible for your work material</a:t>
            </a:r>
          </a:p>
          <a:p>
            <a:r>
              <a:rPr lang="en-US" sz="4000" dirty="0" smtClean="0"/>
              <a:t>Be ready to submit your handout at the end of the period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18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Data Collection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the space provided to draw your observations.</a:t>
            </a:r>
          </a:p>
          <a:p>
            <a:pPr marL="0" indent="0">
              <a:buNone/>
            </a:pPr>
            <a:r>
              <a:rPr lang="en-US" dirty="0" smtClean="0"/>
              <a:t>Label the different cell types</a:t>
            </a:r>
          </a:p>
          <a:p>
            <a:pPr marL="0" indent="0">
              <a:buNone/>
            </a:pPr>
            <a:r>
              <a:rPr lang="en-US" dirty="0" smtClean="0"/>
              <a:t>Use a sharpened pencil.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</a:rPr>
              <a:t>Post- Investigation Discussion</a:t>
            </a:r>
            <a:endParaRPr lang="en-US" sz="4000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were different structure and organelles visible at different power magnifications?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were there same cell structures in the cells you observed?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were the differences in the two cell types you observed?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were there differences in the two cell types you observed?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Re-Group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u="sng" dirty="0" smtClean="0">
                <a:solidFill>
                  <a:srgbClr val="FF0000"/>
                </a:solidFill>
              </a:rPr>
              <a:t>GOAL: Write the CER</a:t>
            </a:r>
          </a:p>
          <a:p>
            <a:r>
              <a:rPr lang="en-US" dirty="0" smtClean="0"/>
              <a:t>Find a new group of THREE you </a:t>
            </a:r>
          </a:p>
          <a:p>
            <a:pPr marL="0" indent="0">
              <a:buNone/>
            </a:pPr>
            <a:r>
              <a:rPr lang="en-US" dirty="0" smtClean="0"/>
              <a:t>    will WORK with</a:t>
            </a:r>
          </a:p>
          <a:p>
            <a:r>
              <a:rPr lang="en-US" dirty="0" smtClean="0"/>
              <a:t>The new group has to be mixed </a:t>
            </a:r>
          </a:p>
          <a:p>
            <a:pPr marL="0" indent="0">
              <a:buNone/>
            </a:pPr>
            <a:r>
              <a:rPr lang="en-US" dirty="0" smtClean="0"/>
              <a:t>    gender.</a:t>
            </a:r>
          </a:p>
          <a:p>
            <a:r>
              <a:rPr lang="en-US" dirty="0" smtClean="0"/>
              <a:t>Brainstorm together. Help each other.  The goal is to write the CER and hand in the finished handout at the end of the period.</a:t>
            </a:r>
          </a:p>
          <a:p>
            <a:endParaRPr lang="en-US" dirty="0"/>
          </a:p>
        </p:txBody>
      </p:sp>
      <p:pic>
        <p:nvPicPr>
          <p:cNvPr id="1026" name="Picture 2" descr="C:\Users\cbromme\AppData\Local\Microsoft\Windows\Temporary Internet Files\Content.IE5\WC2BXW2U\smil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2495550" cy="2438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62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Data </a:t>
            </a:r>
            <a:r>
              <a:rPr lang="en-US" u="sng" dirty="0" smtClean="0"/>
              <a:t>Analysis, Step 9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a general statement about the results.</a:t>
            </a:r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Example:</a:t>
            </a:r>
          </a:p>
          <a:p>
            <a:pPr marL="0" indent="0">
              <a:buNone/>
            </a:pPr>
            <a:r>
              <a:rPr lang="en-US" dirty="0" smtClean="0"/>
              <a:t>Based on the observation, plant cells have ……………………………………………………., and animal cells have …………………………………….</a:t>
            </a:r>
          </a:p>
          <a:p>
            <a:pPr marL="0" indent="0">
              <a:buNone/>
            </a:pPr>
            <a:r>
              <a:rPr lang="en-US" dirty="0" smtClean="0"/>
              <a:t>Both types of cells have ………………………………..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1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C E 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was the claim? [see hypothesis]</a:t>
            </a:r>
          </a:p>
          <a:p>
            <a:r>
              <a:rPr lang="en-US" dirty="0" smtClean="0"/>
              <a:t>What evidence could be gathered during the investigation?</a:t>
            </a:r>
          </a:p>
          <a:p>
            <a:r>
              <a:rPr lang="en-US" dirty="0" smtClean="0"/>
              <a:t>What do you learn from it? What can you reason from it?</a:t>
            </a:r>
            <a:endParaRPr lang="en-US" dirty="0"/>
          </a:p>
        </p:txBody>
      </p:sp>
      <p:pic>
        <p:nvPicPr>
          <p:cNvPr id="2050" name="Picture 2" descr="C:\Users\cbromme\AppData\Local\Microsoft\Windows\Temporary Internet Files\Content.IE5\GAEGKDJF\eyes-31209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33400"/>
            <a:ext cx="2210656" cy="1743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Objective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Conduct </a:t>
            </a:r>
            <a:r>
              <a:rPr lang="en-US" dirty="0" smtClean="0">
                <a:solidFill>
                  <a:srgbClr val="FF0000"/>
                </a:solidFill>
              </a:rPr>
              <a:t>an investigation </a:t>
            </a:r>
            <a:r>
              <a:rPr lang="en-US" dirty="0" smtClean="0"/>
              <a:t>to explore the difference(s) between plant and animal cells.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You can follow the suggested procedure.</a:t>
            </a:r>
          </a:p>
          <a:p>
            <a:pPr marL="514350" indent="-514350">
              <a:buAutoNum type="alphaUcPeriod"/>
            </a:pPr>
            <a:r>
              <a:rPr lang="en-US" dirty="0" smtClean="0"/>
              <a:t>You can come up with your own investigation/procedure.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7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First: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58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What factors could influence the ability to observe cell structures and organelles under the microscope?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cbromme\AppData\Local\Microsoft\Windows\Temporary Internet Files\Content.IE5\04PAU5A5\omano_om118_m3_monocular_compound_microscope_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4800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34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Thinking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What cell structures and cell organelles do you predict you will observe in plant cells?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C:\Users\cbromme\AppData\Local\Microsoft\Windows\Temporary Internet Files\Content.IE5\JU0E207L\thinking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-228600"/>
            <a:ext cx="1818437" cy="1775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bromme\AppData\Local\Microsoft\Windows\Temporary Internet Files\Content.IE5\7G26EREE\cell-mister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962400"/>
            <a:ext cx="181927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6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3. What cell structure and organelles do you predict you will observe in animal cells?</a:t>
            </a:r>
            <a:endParaRPr lang="en-US" dirty="0"/>
          </a:p>
        </p:txBody>
      </p:sp>
      <p:pic>
        <p:nvPicPr>
          <p:cNvPr id="3074" name="Picture 2" descr="C:\Users\cbromme\AppData\Local\Microsoft\Windows\Temporary Internet Files\Content.IE5\04PAU5A5\cell_diagram_3_ce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827" y="3909647"/>
            <a:ext cx="3756454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62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Why would plant cells have different structures than animal cells?</a:t>
            </a:r>
            <a:endParaRPr lang="en-US" dirty="0"/>
          </a:p>
        </p:txBody>
      </p:sp>
      <p:pic>
        <p:nvPicPr>
          <p:cNvPr id="4098" name="Picture 2" descr="C:\Users\cbromme\AppData\Local\Microsoft\Windows\Temporary Internet Files\Content.IE5\7G26EREE\theexplor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33800"/>
            <a:ext cx="2104652" cy="250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77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Question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differences between animal and plant cells can be observed?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2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Relevance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Identifying different cell structures leads to a better understanding of animal and plant cells and their structures’ functions.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46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Hypothesis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animal and plant cells are observed, then different cell organelles/structures will be observed, because......................................</a:t>
            </a:r>
          </a:p>
          <a:p>
            <a:pPr marL="0" indent="0">
              <a:buNone/>
            </a:pPr>
            <a:r>
              <a:rPr lang="en-US" dirty="0" smtClean="0"/>
              <a:t>…………………………………………………………………..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508</Words>
  <Application>Microsoft Office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Plant Cell vs. Animal Cell</vt:lpstr>
      <vt:lpstr>Objective</vt:lpstr>
      <vt:lpstr>Think First:</vt:lpstr>
      <vt:lpstr>Keep Thinking </vt:lpstr>
      <vt:lpstr>Still Thinking</vt:lpstr>
      <vt:lpstr>THINKING</vt:lpstr>
      <vt:lpstr>Question</vt:lpstr>
      <vt:lpstr>Relevance</vt:lpstr>
      <vt:lpstr>Hypothesis</vt:lpstr>
      <vt:lpstr>GOAL FOR Today:</vt:lpstr>
      <vt:lpstr>Materials List</vt:lpstr>
      <vt:lpstr>Safety Considerations</vt:lpstr>
      <vt:lpstr>Goal for Today</vt:lpstr>
      <vt:lpstr>Goal for Today</vt:lpstr>
      <vt:lpstr>Data Collection</vt:lpstr>
      <vt:lpstr>Post- Investigation Discussion</vt:lpstr>
      <vt:lpstr>Re-Group </vt:lpstr>
      <vt:lpstr>Data Analysis, Step 9</vt:lpstr>
      <vt:lpstr>C E R </vt:lpstr>
    </vt:vector>
  </TitlesOfParts>
  <Company>Information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Cell vs. Animal Cell</dc:title>
  <dc:creator>Christina Bromme</dc:creator>
  <cp:lastModifiedBy>leon</cp:lastModifiedBy>
  <cp:revision>17</cp:revision>
  <dcterms:created xsi:type="dcterms:W3CDTF">2016-11-15T23:18:02Z</dcterms:created>
  <dcterms:modified xsi:type="dcterms:W3CDTF">2016-11-22T21:41:38Z</dcterms:modified>
</cp:coreProperties>
</file>